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e4a4677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e4a4677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e4a4677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e4a4677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e4a4677b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e4a4677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e4a4677b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e4a4677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11162"/>
            <a:ext cx="9144003" cy="5165814"/>
          </a:xfrm>
          <a:prstGeom prst="rect">
            <a:avLst/>
          </a:prstGeom>
          <a:noFill/>
          <a:ln>
            <a:noFill/>
          </a:ln>
        </p:spPr>
      </p:pic>
      <p:sp>
        <p:nvSpPr>
          <p:cNvPr id="56" name="Google Shape;56;p13"/>
          <p:cNvSpPr txBox="1"/>
          <p:nvPr>
            <p:ph type="ctrTitle"/>
          </p:nvPr>
        </p:nvSpPr>
        <p:spPr>
          <a:xfrm>
            <a:off x="598351" y="2896875"/>
            <a:ext cx="7947300" cy="10095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None/>
            </a:pPr>
            <a:r>
              <a:rPr b="1" lang="en"/>
              <a:t>Volleyball Simulation</a:t>
            </a:r>
            <a:endParaRPr b="1"/>
          </a:p>
        </p:txBody>
      </p:sp>
      <p:sp>
        <p:nvSpPr>
          <p:cNvPr id="57" name="Google Shape;57;p13"/>
          <p:cNvSpPr txBox="1"/>
          <p:nvPr>
            <p:ph type="ctrTitle"/>
          </p:nvPr>
        </p:nvSpPr>
        <p:spPr>
          <a:xfrm>
            <a:off x="2390150" y="3977800"/>
            <a:ext cx="3751500" cy="537600"/>
          </a:xfrm>
          <a:prstGeom prst="rect">
            <a:avLst/>
          </a:prstGeom>
          <a:solidFill>
            <a:schemeClr val="lt1"/>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500"/>
              <a:t>Burke CMSE 201 005</a:t>
            </a:r>
            <a:endParaRPr b="1"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10900" y="395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t>Plan</a:t>
            </a:r>
            <a:endParaRPr sz="3220"/>
          </a:p>
        </p:txBody>
      </p:sp>
      <p:sp>
        <p:nvSpPr>
          <p:cNvPr id="63" name="Google Shape;63;p14"/>
          <p:cNvSpPr txBox="1"/>
          <p:nvPr>
            <p:ph idx="1" type="body"/>
          </p:nvPr>
        </p:nvSpPr>
        <p:spPr>
          <a:xfrm>
            <a:off x="0" y="967800"/>
            <a:ext cx="2492400" cy="179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900"/>
              <a:t>C</a:t>
            </a:r>
            <a:r>
              <a:rPr b="1" lang="en" sz="1900"/>
              <a:t>an we accurately model a college volleyball game with code to predict its outcome?</a:t>
            </a:r>
            <a:endParaRPr b="1" sz="1900"/>
          </a:p>
        </p:txBody>
      </p:sp>
      <p:pic>
        <p:nvPicPr>
          <p:cNvPr id="64" name="Google Shape;64;p14"/>
          <p:cNvPicPr preferRelativeResize="0"/>
          <p:nvPr/>
        </p:nvPicPr>
        <p:blipFill>
          <a:blip r:embed="rId3">
            <a:alphaModFix/>
          </a:blip>
          <a:stretch>
            <a:fillRect/>
          </a:stretch>
        </p:blipFill>
        <p:spPr>
          <a:xfrm>
            <a:off x="2420850" y="0"/>
            <a:ext cx="6723149" cy="2701149"/>
          </a:xfrm>
          <a:prstGeom prst="rect">
            <a:avLst/>
          </a:prstGeom>
          <a:noFill/>
          <a:ln>
            <a:noFill/>
          </a:ln>
        </p:spPr>
      </p:pic>
      <p:sp>
        <p:nvSpPr>
          <p:cNvPr id="65" name="Google Shape;65;p14"/>
          <p:cNvSpPr txBox="1"/>
          <p:nvPr/>
        </p:nvSpPr>
        <p:spPr>
          <a:xfrm>
            <a:off x="412500" y="2766400"/>
            <a:ext cx="8319000" cy="225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dk2"/>
                </a:solidFill>
              </a:rPr>
              <a:t>So Far: We’ve extracted hundreds of player statistics from dozens of NCAA women’s volleyball teams, have built functions to predict, serving, serve receive, and setting, each specified to react to an athlete’s in game performance to most accurately model their true tendencies in a simulation.</a:t>
            </a:r>
            <a:endParaRPr sz="1700">
              <a:solidFill>
                <a:schemeClr val="dk2"/>
              </a:solidFill>
            </a:endParaRPr>
          </a:p>
          <a:p>
            <a:pPr indent="0" lvl="0" marL="0" rtl="0" algn="l">
              <a:lnSpc>
                <a:spcPct val="115000"/>
              </a:lnSpc>
              <a:spcBef>
                <a:spcPts val="1200"/>
              </a:spcBef>
              <a:spcAft>
                <a:spcPts val="0"/>
              </a:spcAft>
              <a:buNone/>
            </a:pPr>
            <a:r>
              <a:rPr lang="en" sz="1700">
                <a:solidFill>
                  <a:schemeClr val="dk2"/>
                </a:solidFill>
              </a:rPr>
              <a:t>Next: modeling blocking, attacking, and defense</a:t>
            </a:r>
            <a:endParaRPr sz="1700">
              <a:solidFill>
                <a:schemeClr val="dk2"/>
              </a:solidFill>
            </a:endParaRPr>
          </a:p>
          <a:p>
            <a:pPr indent="0" lvl="0" marL="0" rtl="0" algn="l">
              <a:lnSpc>
                <a:spcPct val="115000"/>
              </a:lnSpc>
              <a:spcBef>
                <a:spcPts val="1200"/>
              </a:spcBef>
              <a:spcAft>
                <a:spcPts val="1200"/>
              </a:spcAft>
              <a:buNone/>
            </a:pPr>
            <a:r>
              <a:rPr lang="en" sz="1700">
                <a:solidFill>
                  <a:schemeClr val="dk2"/>
                </a:solidFill>
              </a:rPr>
              <a:t>Obstacles: reactive decision making - visual interface - broadcasted point tracking</a:t>
            </a:r>
            <a:endParaRPr sz="17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6153150" y="249275"/>
            <a:ext cx="267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 &amp; Receive</a:t>
            </a:r>
            <a:endParaRPr/>
          </a:p>
        </p:txBody>
      </p:sp>
      <p:sp>
        <p:nvSpPr>
          <p:cNvPr id="71" name="Google Shape;71;p15"/>
          <p:cNvSpPr txBox="1"/>
          <p:nvPr>
            <p:ph idx="1" type="body"/>
          </p:nvPr>
        </p:nvSpPr>
        <p:spPr>
          <a:xfrm>
            <a:off x="6153150" y="821975"/>
            <a:ext cx="2679000" cy="229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690"/>
              <a:t>Predicting the quality of a serve receive based on player statistics:</a:t>
            </a:r>
            <a:endParaRPr sz="1690"/>
          </a:p>
          <a:p>
            <a:pPr indent="0" lvl="0" marL="0" rtl="0" algn="l">
              <a:lnSpc>
                <a:spcPct val="95000"/>
              </a:lnSpc>
              <a:spcBef>
                <a:spcPts val="1200"/>
              </a:spcBef>
              <a:spcAft>
                <a:spcPts val="0"/>
              </a:spcAft>
              <a:buSzPts val="605"/>
              <a:buNone/>
            </a:pPr>
            <a:r>
              <a:rPr lang="en" sz="1690"/>
              <a:t>Sets Played</a:t>
            </a:r>
            <a:endParaRPr sz="1690"/>
          </a:p>
          <a:p>
            <a:pPr indent="0" lvl="0" marL="0" rtl="0" algn="l">
              <a:lnSpc>
                <a:spcPct val="95000"/>
              </a:lnSpc>
              <a:spcBef>
                <a:spcPts val="1200"/>
              </a:spcBef>
              <a:spcAft>
                <a:spcPts val="0"/>
              </a:spcAft>
              <a:buSzPts val="605"/>
              <a:buNone/>
            </a:pPr>
            <a:r>
              <a:rPr lang="en" sz="1690"/>
              <a:t>Aces</a:t>
            </a:r>
            <a:endParaRPr sz="1690"/>
          </a:p>
          <a:p>
            <a:pPr indent="0" lvl="0" marL="0" rtl="0" algn="l">
              <a:lnSpc>
                <a:spcPct val="95000"/>
              </a:lnSpc>
              <a:spcBef>
                <a:spcPts val="1200"/>
              </a:spcBef>
              <a:spcAft>
                <a:spcPts val="0"/>
              </a:spcAft>
              <a:buSzPts val="605"/>
              <a:buNone/>
            </a:pPr>
            <a:r>
              <a:rPr lang="en" sz="1690"/>
              <a:t>Serve Errors</a:t>
            </a:r>
            <a:endParaRPr sz="1690"/>
          </a:p>
          <a:p>
            <a:pPr indent="0" lvl="0" marL="0" rtl="0" algn="l">
              <a:lnSpc>
                <a:spcPct val="95000"/>
              </a:lnSpc>
              <a:spcBef>
                <a:spcPts val="1200"/>
              </a:spcBef>
              <a:spcAft>
                <a:spcPts val="0"/>
              </a:spcAft>
              <a:buSzPts val="605"/>
              <a:buNone/>
            </a:pPr>
            <a:r>
              <a:rPr lang="en" sz="1690"/>
              <a:t>Receive%</a:t>
            </a:r>
            <a:endParaRPr sz="1690"/>
          </a:p>
          <a:p>
            <a:pPr indent="0" lvl="0" marL="0" rtl="0" algn="l">
              <a:lnSpc>
                <a:spcPct val="95000"/>
              </a:lnSpc>
              <a:spcBef>
                <a:spcPts val="1200"/>
              </a:spcBef>
              <a:spcAft>
                <a:spcPts val="0"/>
              </a:spcAft>
              <a:buSzPts val="605"/>
              <a:buNone/>
            </a:pPr>
            <a:r>
              <a:rPr lang="en" sz="1690"/>
              <a:t>SRError</a:t>
            </a:r>
            <a:endParaRPr sz="1690"/>
          </a:p>
          <a:p>
            <a:pPr indent="0" lvl="0" marL="0" rtl="0" algn="l">
              <a:lnSpc>
                <a:spcPct val="95000"/>
              </a:lnSpc>
              <a:spcBef>
                <a:spcPts val="1200"/>
              </a:spcBef>
              <a:spcAft>
                <a:spcPts val="1200"/>
              </a:spcAft>
              <a:buSzPts val="605"/>
              <a:buNone/>
            </a:pPr>
            <a:r>
              <a:t/>
            </a:r>
            <a:endParaRPr sz="989"/>
          </a:p>
        </p:txBody>
      </p:sp>
      <p:pic>
        <p:nvPicPr>
          <p:cNvPr id="72" name="Google Shape;72;p15"/>
          <p:cNvPicPr preferRelativeResize="0"/>
          <p:nvPr/>
        </p:nvPicPr>
        <p:blipFill rotWithShape="1">
          <a:blip r:embed="rId3">
            <a:alphaModFix/>
          </a:blip>
          <a:srcRect b="0" l="1768" r="0" t="0"/>
          <a:stretch/>
        </p:blipFill>
        <p:spPr>
          <a:xfrm>
            <a:off x="0" y="173975"/>
            <a:ext cx="6092701" cy="4723774"/>
          </a:xfrm>
          <a:prstGeom prst="rect">
            <a:avLst/>
          </a:prstGeom>
          <a:noFill/>
          <a:ln>
            <a:noFill/>
          </a:ln>
        </p:spPr>
      </p:pic>
      <p:pic>
        <p:nvPicPr>
          <p:cNvPr id="73" name="Google Shape;73;p15"/>
          <p:cNvPicPr preferRelativeResize="0"/>
          <p:nvPr/>
        </p:nvPicPr>
        <p:blipFill>
          <a:blip r:embed="rId4">
            <a:alphaModFix/>
          </a:blip>
          <a:stretch>
            <a:fillRect/>
          </a:stretch>
        </p:blipFill>
        <p:spPr>
          <a:xfrm>
            <a:off x="6236650" y="3676744"/>
            <a:ext cx="2679000" cy="14667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97875" y="0"/>
            <a:ext cx="5462831" cy="5143501"/>
          </a:xfrm>
          <a:prstGeom prst="rect">
            <a:avLst/>
          </a:prstGeom>
          <a:noFill/>
          <a:ln>
            <a:noFill/>
          </a:ln>
        </p:spPr>
      </p:pic>
      <p:pic>
        <p:nvPicPr>
          <p:cNvPr id="79" name="Google Shape;79;p16"/>
          <p:cNvPicPr preferRelativeResize="0"/>
          <p:nvPr/>
        </p:nvPicPr>
        <p:blipFill>
          <a:blip r:embed="rId4">
            <a:alphaModFix/>
          </a:blip>
          <a:stretch>
            <a:fillRect/>
          </a:stretch>
        </p:blipFill>
        <p:spPr>
          <a:xfrm>
            <a:off x="5649603" y="0"/>
            <a:ext cx="330954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999050"/>
            <a:ext cx="8520600" cy="19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0000"/>
              <a:t>THANK YOU!</a:t>
            </a:r>
            <a:endParaRPr sz="10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